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13" r:id="rId1"/>
  </p:sldMasterIdLst>
  <p:notesMasterIdLst>
    <p:notesMasterId r:id="rId6"/>
  </p:notesMasterIdLst>
  <p:handoutMasterIdLst>
    <p:handoutMasterId r:id="rId7"/>
  </p:handoutMasterIdLst>
  <p:sldIdLst>
    <p:sldId id="447" r:id="rId2"/>
    <p:sldId id="544" r:id="rId3"/>
    <p:sldId id="545" r:id="rId4"/>
    <p:sldId id="547" r:id="rId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51E"/>
    <a:srgbClr val="224F9E"/>
    <a:srgbClr val="C3D6DD"/>
    <a:srgbClr val="4A859A"/>
    <a:srgbClr val="2F7089"/>
    <a:srgbClr val="7294A5"/>
    <a:srgbClr val="8F9CAD"/>
    <a:srgbClr val="8596AA"/>
    <a:srgbClr val="163A65"/>
    <a:srgbClr val="204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0" autoAdjust="0"/>
    <p:restoredTop sz="94057" autoAdjust="0"/>
  </p:normalViewPr>
  <p:slideViewPr>
    <p:cSldViewPr snapToGrid="0">
      <p:cViewPr varScale="1">
        <p:scale>
          <a:sx n="111" d="100"/>
          <a:sy n="111" d="100"/>
        </p:scale>
        <p:origin x="-1578" y="-90"/>
      </p:cViewPr>
      <p:guideLst>
        <p:guide orient="horz" pos="4088"/>
        <p:guide pos="5388"/>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480" tIns="46239" rIns="92480" bIns="4623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1804"/>
          </a:xfrm>
          <a:prstGeom prst="rect">
            <a:avLst/>
          </a:prstGeom>
        </p:spPr>
        <p:txBody>
          <a:bodyPr vert="horz" lIns="92480" tIns="46239" rIns="92480" bIns="46239" rtlCol="0"/>
          <a:lstStyle>
            <a:lvl1pPr algn="r">
              <a:defRPr sz="1200"/>
            </a:lvl1pPr>
          </a:lstStyle>
          <a:p>
            <a:fld id="{A0D67EE2-2ACD-5647-97D6-B70AE5D0D56A}" type="datetimeFigureOut">
              <a:rPr lang="en-US" smtClean="0"/>
              <a:pPr/>
              <a:t>9/29/2015</a:t>
            </a:fld>
            <a:endParaRPr lang="en-US"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2480" tIns="46239" rIns="92480" bIns="4623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772668"/>
            <a:ext cx="3037840" cy="461804"/>
          </a:xfrm>
          <a:prstGeom prst="rect">
            <a:avLst/>
          </a:prstGeom>
        </p:spPr>
        <p:txBody>
          <a:bodyPr vert="horz" lIns="92480" tIns="46239" rIns="92480" bIns="46239" rtlCol="0" anchor="b"/>
          <a:lstStyle>
            <a:lvl1pPr algn="r">
              <a:defRPr sz="1200"/>
            </a:lvl1pPr>
          </a:lstStyle>
          <a:p>
            <a:fld id="{A4ECA922-A956-C64A-B901-9AD75F763BF2}" type="slidenum">
              <a:rPr lang="en-US" smtClean="0"/>
              <a:pPr/>
              <a:t>‹#›</a:t>
            </a:fld>
            <a:endParaRPr lang="en-US" dirty="0"/>
          </a:p>
        </p:txBody>
      </p:sp>
    </p:spTree>
    <p:extLst>
      <p:ext uri="{BB962C8B-B14F-4D97-AF65-F5344CB8AC3E}">
        <p14:creationId xmlns:p14="http://schemas.microsoft.com/office/powerpoint/2010/main" val="896115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480" tIns="46239" rIns="92480" bIns="46239" rtlCol="0"/>
          <a:lstStyle>
            <a:lvl1pPr algn="l">
              <a:defRPr sz="1200"/>
            </a:lvl1pPr>
          </a:lstStyle>
          <a:p>
            <a:endParaRPr lang="en-US" dirty="0"/>
          </a:p>
        </p:txBody>
      </p:sp>
      <p:sp>
        <p:nvSpPr>
          <p:cNvPr id="3" name="Date Placeholder 2"/>
          <p:cNvSpPr>
            <a:spLocks noGrp="1"/>
          </p:cNvSpPr>
          <p:nvPr>
            <p:ph type="dt" idx="1"/>
          </p:nvPr>
        </p:nvSpPr>
        <p:spPr>
          <a:xfrm>
            <a:off x="3970939" y="0"/>
            <a:ext cx="3037840" cy="461804"/>
          </a:xfrm>
          <a:prstGeom prst="rect">
            <a:avLst/>
          </a:prstGeom>
        </p:spPr>
        <p:txBody>
          <a:bodyPr vert="horz" lIns="92480" tIns="46239" rIns="92480" bIns="46239" rtlCol="0"/>
          <a:lstStyle>
            <a:lvl1pPr algn="r">
              <a:defRPr sz="1200"/>
            </a:lvl1pPr>
          </a:lstStyle>
          <a:p>
            <a:fld id="{3F6539AF-28A2-3C48-BB24-4886FD539888}" type="datetimeFigureOut">
              <a:rPr lang="en-US" smtClean="0"/>
              <a:pPr/>
              <a:t>9/29/2015</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2480" tIns="46239" rIns="92480" bIns="4623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480" tIns="46239" rIns="92480" bIns="46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480" tIns="46239" rIns="92480" bIns="4623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68"/>
            <a:ext cx="3037840" cy="461804"/>
          </a:xfrm>
          <a:prstGeom prst="rect">
            <a:avLst/>
          </a:prstGeom>
        </p:spPr>
        <p:txBody>
          <a:bodyPr vert="horz" lIns="92480" tIns="46239" rIns="92480" bIns="46239" rtlCol="0" anchor="b"/>
          <a:lstStyle>
            <a:lvl1pPr algn="r">
              <a:defRPr sz="1200"/>
            </a:lvl1pPr>
          </a:lstStyle>
          <a:p>
            <a:fld id="{64F47C0C-838C-0E4F-A005-CEF26ACB0CD1}" type="slidenum">
              <a:rPr lang="en-US" smtClean="0"/>
              <a:pPr/>
              <a:t>‹#›</a:t>
            </a:fld>
            <a:endParaRPr lang="en-US" dirty="0"/>
          </a:p>
        </p:txBody>
      </p:sp>
    </p:spTree>
    <p:extLst>
      <p:ext uri="{BB962C8B-B14F-4D97-AF65-F5344CB8AC3E}">
        <p14:creationId xmlns:p14="http://schemas.microsoft.com/office/powerpoint/2010/main" val="29853344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920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60680" y="330201"/>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685708" y="2513404"/>
            <a:ext cx="7799387" cy="1237130"/>
          </a:xfrm>
        </p:spPr>
        <p:txBody>
          <a:bodyPr anchor="ctr" anchorCtr="0"/>
          <a:lstStyle>
            <a:lvl1pPr algn="r">
              <a:lnSpc>
                <a:spcPts val="5000"/>
              </a:lnSpc>
              <a:defRPr sz="4000" cap="small">
                <a:solidFill>
                  <a:srgbClr val="0F165D"/>
                </a:solidFill>
                <a:effectLst/>
                <a:latin typeface="Garamond Premr Pro"/>
                <a:cs typeface="Garamond Premr Pro"/>
              </a:defRPr>
            </a:lvl1pPr>
          </a:lstStyle>
          <a:p>
            <a:r>
              <a:rPr lang="en-US" dirty="0" smtClean="0"/>
              <a:t>Click to edit Master title style</a:t>
            </a:r>
            <a:endParaRPr dirty="0"/>
          </a:p>
        </p:txBody>
      </p:sp>
      <p:sp>
        <p:nvSpPr>
          <p:cNvPr id="3" name="Subtitle 2"/>
          <p:cNvSpPr>
            <a:spLocks noGrp="1"/>
          </p:cNvSpPr>
          <p:nvPr>
            <p:ph type="subTitle" idx="1"/>
          </p:nvPr>
        </p:nvSpPr>
        <p:spPr>
          <a:xfrm>
            <a:off x="685708" y="3750535"/>
            <a:ext cx="7799387" cy="466165"/>
          </a:xfrm>
        </p:spPr>
        <p:txBody>
          <a:bodyPr>
            <a:normAutofit/>
          </a:bodyPr>
          <a:lstStyle>
            <a:lvl1pPr marL="0" indent="0" algn="r">
              <a:lnSpc>
                <a:spcPct val="100000"/>
              </a:lnSpc>
              <a:spcBef>
                <a:spcPts val="0"/>
              </a:spcBef>
              <a:buNone/>
              <a:defRPr sz="2400">
                <a:solidFill>
                  <a:schemeClr val="tx1">
                    <a:tint val="75000"/>
                  </a:schemeClr>
                </a:solidFill>
                <a:latin typeface="Garamond Premr Pro"/>
                <a:cs typeface="Garamond Premr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690360" y="6492876"/>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8_Blank">
    <p:spTree>
      <p:nvGrpSpPr>
        <p:cNvPr id="1" name=""/>
        <p:cNvGrpSpPr/>
        <p:nvPr/>
      </p:nvGrpSpPr>
      <p:grpSpPr>
        <a:xfrm>
          <a:off x="0" y="0"/>
          <a:ext cx="0" cy="0"/>
          <a:chOff x="0" y="0"/>
          <a:chExt cx="0" cy="0"/>
        </a:xfrm>
      </p:grpSpPr>
      <p:sp>
        <p:nvSpPr>
          <p:cNvPr id="4" name="Title 1"/>
          <p:cNvSpPr>
            <a:spLocks noGrp="1"/>
          </p:cNvSpPr>
          <p:nvPr>
            <p:ph type="title"/>
          </p:nvPr>
        </p:nvSpPr>
        <p:spPr>
          <a:xfrm>
            <a:off x="1772916" y="152401"/>
            <a:ext cx="7308720" cy="561975"/>
          </a:xfrm>
          <a:prstGeom prst="rect">
            <a:avLst/>
          </a:prstGeom>
        </p:spPr>
        <p:txBody>
          <a:bodyPr anchor="ctr" anchorCtr="0"/>
          <a:lstStyle>
            <a:lvl1pPr algn="r">
              <a:defRPr sz="1900">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Rectangle 40"/>
          <p:cNvSpPr>
            <a:spLocks noGrp="1" noChangeArrowheads="1"/>
          </p:cNvSpPr>
          <p:nvPr>
            <p:ph type="sldNum" sz="quarter" idx="10"/>
          </p:nvPr>
        </p:nvSpPr>
        <p:spPr>
          <a:xfrm>
            <a:off x="7318439" y="6475414"/>
            <a:ext cx="753226" cy="306387"/>
          </a:xfrm>
          <a:prstGeom prst="rect">
            <a:avLst/>
          </a:prstGeom>
          <a:ln/>
        </p:spPr>
        <p:txBody>
          <a:bodyPr/>
          <a:lstStyle>
            <a:lvl1pPr>
              <a:defRPr/>
            </a:lvl1pPr>
          </a:lstStyle>
          <a:p>
            <a:pPr>
              <a:defRPr/>
            </a:pPr>
            <a:fld id="{DFC219E1-20D0-934D-BD99-29BCE846D7BC}" type="slidenum">
              <a:rPr lang="zh-TW" altLang="en-US"/>
              <a:pPr>
                <a:defRPr/>
              </a:pPr>
              <a:t>‹#›</a:t>
            </a:fld>
            <a:endParaRPr lang="en-US" altLang="zh-TW" dirty="0"/>
          </a:p>
        </p:txBody>
      </p:sp>
      <p:sp>
        <p:nvSpPr>
          <p:cNvPr id="5" name="Rectangle 7"/>
          <p:cNvSpPr>
            <a:spLocks noGrp="1" noChangeArrowheads="1"/>
          </p:cNvSpPr>
          <p:nvPr>
            <p:ph type="ftr" sz="quarter" idx="11"/>
          </p:nvPr>
        </p:nvSpPr>
        <p:spPr>
          <a:xfrm>
            <a:off x="296432" y="6477000"/>
            <a:ext cx="2659778" cy="304800"/>
          </a:xfrm>
          <a:prstGeom prst="rect">
            <a:avLst/>
          </a:prstGeom>
        </p:spPr>
        <p:txBody>
          <a:bodyPr/>
          <a:lstStyle>
            <a:lvl1pPr>
              <a:defRPr/>
            </a:lvl1pPr>
          </a:lstStyle>
          <a:p>
            <a:pPr>
              <a:defRPr/>
            </a:pPr>
            <a:r>
              <a:rPr lang="en-US" dirty="0"/>
              <a:t>Proprietary &amp; Confidential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useBgFill="1">
        <p:nvSpPr>
          <p:cNvPr id="12" name="Rectangle 11"/>
          <p:cNvSpPr/>
          <p:nvPr/>
        </p:nvSpPr>
        <p:spPr>
          <a:xfrm>
            <a:off x="360680" y="330201"/>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685708" y="2513404"/>
            <a:ext cx="7799387" cy="1237130"/>
          </a:xfrm>
        </p:spPr>
        <p:txBody>
          <a:bodyPr anchor="ctr" anchorCtr="0"/>
          <a:lstStyle>
            <a:lvl1pPr algn="r">
              <a:lnSpc>
                <a:spcPts val="5000"/>
              </a:lnSpc>
              <a:defRPr sz="4000" cap="small">
                <a:solidFill>
                  <a:srgbClr val="0F165D"/>
                </a:solidFill>
                <a:effectLst/>
                <a:latin typeface="Garamond Premr Pro"/>
                <a:cs typeface="Garamond Premr Pro"/>
              </a:defRPr>
            </a:lvl1pPr>
          </a:lstStyle>
          <a:p>
            <a:r>
              <a:rPr lang="en-US" dirty="0" smtClean="0"/>
              <a:t>Click to edit Master title style</a:t>
            </a:r>
            <a:endParaRPr dirty="0"/>
          </a:p>
        </p:txBody>
      </p:sp>
      <p:sp>
        <p:nvSpPr>
          <p:cNvPr id="3" name="Subtitle 2"/>
          <p:cNvSpPr>
            <a:spLocks noGrp="1"/>
          </p:cNvSpPr>
          <p:nvPr>
            <p:ph type="subTitle" idx="1"/>
          </p:nvPr>
        </p:nvSpPr>
        <p:spPr>
          <a:xfrm>
            <a:off x="685708" y="3750535"/>
            <a:ext cx="7799387" cy="466165"/>
          </a:xfrm>
        </p:spPr>
        <p:txBody>
          <a:bodyPr>
            <a:normAutofit/>
          </a:bodyPr>
          <a:lstStyle>
            <a:lvl1pPr marL="0" indent="0" algn="r">
              <a:lnSpc>
                <a:spcPct val="100000"/>
              </a:lnSpc>
              <a:spcBef>
                <a:spcPts val="0"/>
              </a:spcBef>
              <a:buNone/>
              <a:defRPr sz="2400">
                <a:solidFill>
                  <a:schemeClr val="tx1">
                    <a:tint val="75000"/>
                  </a:schemeClr>
                </a:solidFill>
                <a:latin typeface="Garamond Premr Pro"/>
                <a:cs typeface="Garamond Premr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690360" y="6492876"/>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6690360" y="6492876"/>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290560" y="6492876"/>
            <a:ext cx="533400" cy="224483"/>
          </a:xfrm>
          <a:prstGeom prst="rect">
            <a:avLst/>
          </a:prstGeom>
        </p:spPr>
        <p:txBody>
          <a:bodyPr/>
          <a:lstStyle>
            <a:lvl1pPr>
              <a:defRPr sz="1200">
                <a:latin typeface="Garamond"/>
                <a:cs typeface="Garamond"/>
              </a:defRPr>
            </a:lvl1pPr>
          </a:lstStyle>
          <a:p>
            <a:fld id="{F8A2BD44-1A23-6949-A9E7-7416E2D4B7E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1"/>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1"/>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690360" y="649287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290560" y="6492876"/>
            <a:ext cx="533400" cy="365125"/>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sz="1100">
                <a:latin typeface="Garamond"/>
                <a:cs typeface="Garamond"/>
              </a:defRPr>
            </a:lvl1pPr>
          </a:lstStyle>
          <a:p>
            <a:fld id="{F8A2BD44-1A23-6949-A9E7-7416E2D4B7E0}"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2"/>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6"/>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2"/>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6"/>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690360" y="6492876"/>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cxnSp>
        <p:nvCxnSpPr>
          <p:cNvPr id="11" name="Straight Connector 10"/>
          <p:cNvCxnSpPr/>
          <p:nvPr/>
        </p:nvCxnSpPr>
        <p:spPr>
          <a:xfrm rot="5400000">
            <a:off x="2884489" y="4484688"/>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1"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690360" y="649287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sp>
        <p:nvSpPr>
          <p:cNvPr id="9" name="Content Placeholder 2"/>
          <p:cNvSpPr>
            <a:spLocks noGrp="1"/>
          </p:cNvSpPr>
          <p:nvPr>
            <p:ph sz="half" idx="13"/>
          </p:nvPr>
        </p:nvSpPr>
        <p:spPr>
          <a:xfrm>
            <a:off x="654051"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690360" y="649287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1"/>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690360" y="649287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8247" y="6492876"/>
            <a:ext cx="3415555"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290560" y="6492876"/>
            <a:ext cx="533400" cy="365125"/>
          </a:xfrm>
          <a:prstGeom prst="rect">
            <a:avLst/>
          </a:prstGeom>
        </p:spPr>
        <p:txBody>
          <a:bodyPr/>
          <a:lstStyle/>
          <a:p>
            <a:fld id="{F8A2BD44-1A23-6949-A9E7-7416E2D4B7E0}" type="slidenum">
              <a:rPr lang="en-US" smtClean="0"/>
              <a:pPr/>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7"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7"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0813" y="456253"/>
            <a:ext cx="7702787" cy="547047"/>
          </a:xfrm>
          <a:prstGeom prst="rect">
            <a:avLst/>
          </a:prstGeom>
          <a:effectLst/>
        </p:spPr>
        <p:txBody>
          <a:bodyPr vert="horz" lIns="91440" tIns="0" rIns="91440" bIns="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780816" y="1346201"/>
            <a:ext cx="7702785" cy="46608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Rectangle 6"/>
          <p:cNvSpPr/>
          <p:nvPr/>
        </p:nvSpPr>
        <p:spPr>
          <a:xfrm>
            <a:off x="320040" y="320040"/>
            <a:ext cx="8503920" cy="6217920"/>
          </a:xfrm>
          <a:prstGeom prst="rect">
            <a:avLst/>
          </a:prstGeom>
          <a:noFill/>
          <a:ln w="9525" cap="flat" cmpd="sng" algn="ctr">
            <a:solidFill>
              <a:srgbClr val="204F9E">
                <a:alpha val="50000"/>
              </a:srgb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780813" y="1028702"/>
            <a:ext cx="7702787" cy="45719"/>
          </a:xfrm>
          <a:prstGeom prst="rect">
            <a:avLst/>
          </a:prstGeom>
          <a:solidFill>
            <a:srgbClr val="2F7089"/>
          </a:solidFill>
          <a:ln>
            <a:solidFill>
              <a:srgbClr val="163A65"/>
            </a:solidFill>
          </a:ln>
          <a:effectLst>
            <a:outerShdw blurRad="63500" dist="50800" dir="2700000" algn="tl" rotWithShape="0">
              <a:srgbClr val="000000">
                <a:alpha val="43000"/>
              </a:srgbClr>
            </a:outerShdw>
          </a:effectLst>
        </p:spPr>
        <p:style>
          <a:lnRef idx="2">
            <a:schemeClr val="accent4">
              <a:shade val="50000"/>
            </a:schemeClr>
          </a:lnRef>
          <a:fillRef idx="1">
            <a:schemeClr val="accent4"/>
          </a:fillRef>
          <a:effectRef idx="0">
            <a:schemeClr val="accent4"/>
          </a:effectRef>
          <a:fontRef idx="minor">
            <a:schemeClr val="lt1"/>
          </a:fontRef>
        </p:style>
        <p:txBody>
          <a:bodyPr wrap="none" rtlCol="0" anchor="ctr"/>
          <a:lstStyle/>
          <a:p>
            <a:pPr algn="ctr"/>
            <a:endParaRPr dirty="0">
              <a:solidFill>
                <a:srgbClr val="0F165D"/>
              </a:solidFill>
            </a:endParaRPr>
          </a:p>
        </p:txBody>
      </p:sp>
      <p:pic>
        <p:nvPicPr>
          <p:cNvPr id="5" name="Picture 4" descr="New NV Logo Mark copy.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249420" y="6314440"/>
            <a:ext cx="557784" cy="448056"/>
          </a:xfrm>
          <a:prstGeom prst="rect">
            <a:avLst/>
          </a:prstGeom>
        </p:spPr>
      </p:pic>
    </p:spTree>
  </p:cSld>
  <p:clrMap bg1="lt1" tx1="dk1" bg2="lt2" tx2="dk2" accent1="accent1" accent2="accent2" accent3="accent3" accent4="accent4" accent5="accent5" accent6="accent6" hlink="hlink" folHlink="folHlink"/>
  <p:sldLayoutIdLst>
    <p:sldLayoutId id="2147484314" r:id="rId1"/>
    <p:sldLayoutId id="2147484330" r:id="rId2"/>
    <p:sldLayoutId id="2147484328" r:id="rId3"/>
    <p:sldLayoutId id="2147484315" r:id="rId4"/>
    <p:sldLayoutId id="2147484317" r:id="rId5"/>
    <p:sldLayoutId id="2147484318" r:id="rId6"/>
    <p:sldLayoutId id="2147484319" r:id="rId7"/>
    <p:sldLayoutId id="2147484320" r:id="rId8"/>
    <p:sldLayoutId id="2147484321" r:id="rId9"/>
    <p:sldLayoutId id="2147484322" r:id="rId10"/>
    <p:sldLayoutId id="2147484329" r:id="rId11"/>
    <p:sldLayoutId id="2147484332" r:id="rId12"/>
  </p:sldLayoutIdLst>
  <p:hf hdr="0" ftr="0" dt="0"/>
  <p:txStyles>
    <p:titleStyle>
      <a:lvl1pPr algn="l" defTabSz="914400" rtl="0" eaLnBrk="1" latinLnBrk="0" hangingPunct="1">
        <a:lnSpc>
          <a:spcPts val="5400"/>
        </a:lnSpc>
        <a:spcBef>
          <a:spcPct val="0"/>
        </a:spcBef>
        <a:buNone/>
        <a:defRPr sz="3200" i="1" kern="1200">
          <a:solidFill>
            <a:schemeClr val="tx1"/>
          </a:solidFill>
          <a:effectLst>
            <a:outerShdw blurRad="50800" dist="38100" dir="2700000" algn="tl" rotWithShape="0">
              <a:prstClr val="black">
                <a:alpha val="40000"/>
              </a:prstClr>
            </a:outerShdw>
          </a:effectLst>
          <a:latin typeface="Adobe Garamond Pro"/>
          <a:ea typeface="+mj-ea"/>
          <a:cs typeface="Adobe Garamond Pro"/>
        </a:defRPr>
      </a:lvl1pPr>
    </p:titleStyle>
    <p:bodyStyle>
      <a:lvl1pPr marL="282575" indent="-282575" algn="l" defTabSz="914400" rtl="0" eaLnBrk="1" latinLnBrk="0" hangingPunct="1">
        <a:spcBef>
          <a:spcPts val="1800"/>
        </a:spcBef>
        <a:buClr>
          <a:srgbClr val="0F165D"/>
        </a:buClr>
        <a:buSzPct val="75000"/>
        <a:buFont typeface="Wingdings" charset="2"/>
        <a:buChar char="u"/>
        <a:defRPr sz="1800" kern="1200">
          <a:solidFill>
            <a:schemeClr val="tx1">
              <a:lumMod val="85000"/>
              <a:lumOff val="15000"/>
            </a:schemeClr>
          </a:solidFill>
          <a:latin typeface="Adobe Garamond Pro"/>
          <a:ea typeface="+mn-ea"/>
          <a:cs typeface="Adobe Garamond Pro"/>
        </a:defRPr>
      </a:lvl1pPr>
      <a:lvl2pPr marL="457200" indent="-174625" algn="l" defTabSz="914400" rtl="0" eaLnBrk="1" latinLnBrk="0" hangingPunct="1">
        <a:spcBef>
          <a:spcPts val="600"/>
        </a:spcBef>
        <a:buClr>
          <a:srgbClr val="0F165D"/>
        </a:buClr>
        <a:buSzPct val="75000"/>
        <a:buFont typeface="Wingdings" charset="2"/>
        <a:buChar char="Ø"/>
        <a:defRPr sz="1600" kern="1200">
          <a:solidFill>
            <a:schemeClr val="tx1">
              <a:lumMod val="85000"/>
              <a:lumOff val="15000"/>
            </a:schemeClr>
          </a:solidFill>
          <a:latin typeface="Adobe Garamond Pro"/>
          <a:ea typeface="+mn-ea"/>
          <a:cs typeface="Adobe Garamond Pro"/>
        </a:defRPr>
      </a:lvl2pPr>
      <a:lvl3pPr marL="744538" indent="-166688" algn="l" defTabSz="914400" rtl="0" eaLnBrk="1" latinLnBrk="0" hangingPunct="1">
        <a:spcBef>
          <a:spcPts val="600"/>
        </a:spcBef>
        <a:buClr>
          <a:srgbClr val="0F165D"/>
        </a:buClr>
        <a:buSzPct val="75000"/>
        <a:buFont typeface="Wingdings" pitchFamily="2" charset="2"/>
        <a:buChar char="n"/>
        <a:defRPr sz="1600" kern="1200">
          <a:solidFill>
            <a:schemeClr val="tx1">
              <a:lumMod val="85000"/>
              <a:lumOff val="15000"/>
            </a:schemeClr>
          </a:solidFill>
          <a:latin typeface="Adobe Garamond Pro"/>
          <a:ea typeface="+mn-ea"/>
          <a:cs typeface="Adobe Garamond Pro"/>
        </a:defRPr>
      </a:lvl3pPr>
      <a:lvl4pPr marL="1033463" indent="-173038" algn="l" defTabSz="914400" rtl="0" eaLnBrk="1" latinLnBrk="0" hangingPunct="1">
        <a:spcBef>
          <a:spcPts val="600"/>
        </a:spcBef>
        <a:buClr>
          <a:srgbClr val="0F165D"/>
        </a:buClr>
        <a:buSzPct val="75000"/>
        <a:buFont typeface="Wingdings" pitchFamily="2" charset="2"/>
        <a:buChar char="n"/>
        <a:defRPr sz="1400" kern="1200">
          <a:solidFill>
            <a:schemeClr val="tx1">
              <a:lumMod val="85000"/>
              <a:lumOff val="15000"/>
            </a:schemeClr>
          </a:solidFill>
          <a:latin typeface="Adobe Garamond Pro"/>
          <a:ea typeface="+mn-ea"/>
          <a:cs typeface="Adobe Garamond Pro"/>
        </a:defRPr>
      </a:lvl4pPr>
      <a:lvl5pPr marL="1312863" indent="-169863" algn="l" defTabSz="914400" rtl="0" eaLnBrk="1" latinLnBrk="0" hangingPunct="1">
        <a:spcBef>
          <a:spcPts val="600"/>
        </a:spcBef>
        <a:buClr>
          <a:srgbClr val="0F165D"/>
        </a:buClr>
        <a:buSzPct val="75000"/>
        <a:buFont typeface="Wingdings" pitchFamily="2" charset="2"/>
        <a:buChar char="n"/>
        <a:defRPr sz="1200" kern="1200">
          <a:solidFill>
            <a:schemeClr val="tx1">
              <a:lumMod val="85000"/>
              <a:lumOff val="15000"/>
            </a:schemeClr>
          </a:solidFill>
          <a:latin typeface="Adobe Garamond Pro"/>
          <a:ea typeface="+mn-ea"/>
          <a:cs typeface="Adobe Garamon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V-banner-mi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326210"/>
            <a:ext cx="8473440" cy="2102272"/>
          </a:xfrm>
          <a:prstGeom prst="rect">
            <a:avLst/>
          </a:prstGeom>
          <a:effectLst>
            <a:innerShdw blurRad="63500" dist="50800" dir="16680000">
              <a:srgbClr val="000000">
                <a:alpha val="50000"/>
              </a:srgbClr>
            </a:innerShdw>
          </a:effectLst>
        </p:spPr>
      </p:pic>
      <p:sp>
        <p:nvSpPr>
          <p:cNvPr id="7" name="Rectangle 6"/>
          <p:cNvSpPr/>
          <p:nvPr/>
        </p:nvSpPr>
        <p:spPr>
          <a:xfrm>
            <a:off x="320040" y="320040"/>
            <a:ext cx="8503920" cy="6217920"/>
          </a:xfrm>
          <a:prstGeom prst="rect">
            <a:avLst/>
          </a:prstGeom>
          <a:noFill/>
          <a:ln w="12700" cap="flat" cmpd="sng" algn="ctr">
            <a:solidFill>
              <a:srgbClr val="4A859A"/>
            </a:solidFill>
            <a:prstDash val="solid"/>
            <a:round/>
            <a:headEnd type="none" w="med" len="med"/>
            <a:tailEnd type="none" w="med" len="med"/>
          </a:ln>
          <a:effectLst>
            <a:outerShdw blurRad="50800" dist="381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464738" y="3355941"/>
            <a:ext cx="6324600" cy="1077218"/>
          </a:xfrm>
          <a:prstGeom prst="rect">
            <a:avLst/>
          </a:prstGeom>
        </p:spPr>
        <p:txBody>
          <a:bodyPr wrap="square">
            <a:spAutoFit/>
          </a:bodyPr>
          <a:lstStyle/>
          <a:p>
            <a:pPr algn="ctr"/>
            <a:r>
              <a:rPr lang="en-US" sz="4800" i="1" dirty="0" smtClean="0">
                <a:effectLst>
                  <a:outerShdw blurRad="38100" dist="38100" dir="2700000" algn="tl">
                    <a:srgbClr val="000000">
                      <a:alpha val="43137"/>
                    </a:srgbClr>
                  </a:outerShdw>
                </a:effectLst>
                <a:latin typeface="Adobe Garamond Pro" pitchFamily="18" charset="0"/>
                <a:cs typeface="Garamond Premr Pro"/>
              </a:rPr>
              <a:t>Overview</a:t>
            </a:r>
          </a:p>
          <a:p>
            <a:pPr algn="ctr"/>
            <a:endParaRPr lang="en-US" sz="1600" i="1" dirty="0" smtClean="0">
              <a:effectLst>
                <a:outerShdw blurRad="38100" dist="38100" dir="2700000" algn="tl">
                  <a:srgbClr val="000000">
                    <a:alpha val="43137"/>
                  </a:srgbClr>
                </a:outerShdw>
              </a:effectLst>
              <a:latin typeface="Adobe Garamond Pro" pitchFamily="18" charset="0"/>
              <a:cs typeface="Garamond Premr Pro"/>
            </a:endParaRPr>
          </a:p>
        </p:txBody>
      </p:sp>
      <p:sp>
        <p:nvSpPr>
          <p:cNvPr id="16" name="Rectangle 15"/>
          <p:cNvSpPr/>
          <p:nvPr/>
        </p:nvSpPr>
        <p:spPr>
          <a:xfrm>
            <a:off x="2393277" y="1912773"/>
            <a:ext cx="4452309" cy="523220"/>
          </a:xfrm>
          <a:prstGeom prst="rect">
            <a:avLst/>
          </a:prstGeom>
        </p:spPr>
        <p:txBody>
          <a:bodyPr wrap="none">
            <a:spAutoFit/>
          </a:bodyPr>
          <a:lstStyle/>
          <a:p>
            <a:pPr algn="ctr">
              <a:spcBef>
                <a:spcPts val="600"/>
              </a:spcBef>
            </a:pPr>
            <a:r>
              <a:rPr lang="en-US" sz="2800" cap="small" spc="700" dirty="0" smtClean="0">
                <a:solidFill>
                  <a:srgbClr val="2F7089"/>
                </a:solidFill>
                <a:effectLst>
                  <a:innerShdw blurRad="63500" dist="50800" dir="13500000">
                    <a:srgbClr val="000000">
                      <a:alpha val="50000"/>
                    </a:srgbClr>
                  </a:innerShdw>
                </a:effectLst>
                <a:latin typeface="Adobe Jenson Pro"/>
                <a:cs typeface="Adobe Jenson Pro"/>
              </a:rPr>
              <a:t>BHP Billiton Ltd </a:t>
            </a:r>
          </a:p>
        </p:txBody>
      </p:sp>
      <p:pic>
        <p:nvPicPr>
          <p:cNvPr id="3" name="Picture 2" descr="NV-WM-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9348" y="4537416"/>
            <a:ext cx="2722002" cy="1121704"/>
          </a:xfrm>
          <a:prstGeom prst="rect">
            <a:avLst/>
          </a:prstGeom>
        </p:spPr>
      </p:pic>
      <p:cxnSp>
        <p:nvCxnSpPr>
          <p:cNvPr id="8" name="Straight Connector 7"/>
          <p:cNvCxnSpPr/>
          <p:nvPr/>
        </p:nvCxnSpPr>
        <p:spPr>
          <a:xfrm flipV="1">
            <a:off x="335280" y="2428240"/>
            <a:ext cx="8473440" cy="10160"/>
          </a:xfrm>
          <a:prstGeom prst="line">
            <a:avLst/>
          </a:prstGeom>
          <a:ln w="19050" cap="rnd">
            <a:solidFill>
              <a:srgbClr val="4A859A"/>
            </a:solidFill>
            <a:bevel/>
          </a:ln>
          <a:effectLst>
            <a:innerShdw blurRad="63500" dist="50800" dir="13500000">
              <a:srgbClr val="000000">
                <a:alpha val="50000"/>
              </a:srgbClr>
            </a:innerShdw>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838596" y="2489200"/>
            <a:ext cx="1486304" cy="369332"/>
          </a:xfrm>
          <a:prstGeom prst="rect">
            <a:avLst/>
          </a:prstGeom>
          <a:noFill/>
        </p:spPr>
        <p:txBody>
          <a:bodyPr wrap="none" rtlCol="0">
            <a:spAutoFit/>
          </a:bodyPr>
          <a:lstStyle/>
          <a:p>
            <a:r>
              <a:rPr lang="en-US" spc="400" dirty="0" smtClean="0">
                <a:solidFill>
                  <a:schemeClr val="tx1">
                    <a:lumMod val="50000"/>
                    <a:lumOff val="50000"/>
                  </a:schemeClr>
                </a:solidFill>
                <a:latin typeface="Adobe Jenson Regular Small Caps"/>
                <a:cs typeface="Adobe Jenson Regular Small Caps"/>
              </a:rPr>
              <a:t>Sept 2015</a:t>
            </a:r>
            <a:endParaRPr lang="en-US" spc="400" dirty="0">
              <a:solidFill>
                <a:schemeClr val="tx1">
                  <a:lumMod val="50000"/>
                  <a:lumOff val="50000"/>
                </a:schemeClr>
              </a:solidFill>
              <a:latin typeface="Adobe Jenson Regular Small Caps"/>
              <a:cs typeface="Adobe Jenson Regular Small Cap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obe Garamond Pro" pitchFamily="18" charset="0"/>
              </a:rPr>
              <a:t>BHP Billiton Ltd</a:t>
            </a:r>
            <a:endParaRPr lang="en-US" dirty="0"/>
          </a:p>
        </p:txBody>
      </p:sp>
      <p:sp>
        <p:nvSpPr>
          <p:cNvPr id="3" name="Content Placeholder 2"/>
          <p:cNvSpPr>
            <a:spLocks noGrp="1"/>
          </p:cNvSpPr>
          <p:nvPr>
            <p:ph idx="1"/>
          </p:nvPr>
        </p:nvSpPr>
        <p:spPr>
          <a:xfrm>
            <a:off x="514858" y="1095181"/>
            <a:ext cx="7702785" cy="5135290"/>
          </a:xfrm>
        </p:spPr>
        <p:txBody>
          <a:bodyPr vert="horz" lIns="91440" tIns="45720" rIns="91440" bIns="45720" rtlCol="0">
            <a:normAutofit/>
          </a:bodyPr>
          <a:lstStyle/>
          <a:p>
            <a:pPr>
              <a:lnSpc>
                <a:spcPct val="150000"/>
              </a:lnSpc>
              <a:buClr>
                <a:schemeClr val="tx2"/>
              </a:buClr>
            </a:pPr>
            <a:r>
              <a:rPr lang="en-US" sz="1600" dirty="0" smtClean="0"/>
              <a:t>BHP is the largest resource company in the world</a:t>
            </a:r>
          </a:p>
          <a:p>
            <a:pPr lvl="1">
              <a:lnSpc>
                <a:spcPct val="150000"/>
              </a:lnSpc>
              <a:buClr>
                <a:schemeClr val="tx2"/>
              </a:buClr>
            </a:pPr>
            <a:r>
              <a:rPr lang="en-US" sz="1400" dirty="0" smtClean="0"/>
              <a:t>Primarily involved in the extraction of </a:t>
            </a:r>
            <a:r>
              <a:rPr lang="en-US" sz="1400" b="1" dirty="0" smtClean="0"/>
              <a:t>essential resources </a:t>
            </a:r>
            <a:r>
              <a:rPr lang="en-US" sz="1400" dirty="0" smtClean="0"/>
              <a:t>such as Iron Ore, Coal, Copper and more recently Petroleum</a:t>
            </a:r>
          </a:p>
          <a:p>
            <a:pPr lvl="1">
              <a:lnSpc>
                <a:spcPct val="150000"/>
              </a:lnSpc>
              <a:buClr>
                <a:schemeClr val="tx2"/>
              </a:buClr>
            </a:pPr>
            <a:r>
              <a:rPr lang="en-US" sz="1400" dirty="0" smtClean="0"/>
              <a:t>BHP has a diversified business model that is less </a:t>
            </a:r>
            <a:r>
              <a:rPr lang="en-US" sz="1400" dirty="0"/>
              <a:t>exposed</a:t>
            </a:r>
            <a:endParaRPr lang="en-US" sz="1400" dirty="0" smtClean="0"/>
          </a:p>
          <a:p>
            <a:pPr marL="282575" lvl="1" indent="0">
              <a:lnSpc>
                <a:spcPct val="150000"/>
              </a:lnSpc>
              <a:buClr>
                <a:schemeClr val="tx2"/>
              </a:buClr>
              <a:buNone/>
            </a:pPr>
            <a:r>
              <a:rPr lang="en-US" sz="1400" dirty="0" smtClean="0"/>
              <a:t>     to any one commodity relative to peers (see chart)</a:t>
            </a:r>
          </a:p>
          <a:p>
            <a:pPr lvl="1">
              <a:lnSpc>
                <a:spcPct val="150000"/>
              </a:lnSpc>
              <a:buClr>
                <a:schemeClr val="tx2"/>
              </a:buClr>
            </a:pPr>
            <a:r>
              <a:rPr lang="en-US" sz="1400" dirty="0" smtClean="0"/>
              <a:t>BHP is the </a:t>
            </a:r>
            <a:r>
              <a:rPr lang="en-US" sz="1400" b="1" dirty="0" smtClean="0"/>
              <a:t>lowest cost producer </a:t>
            </a:r>
            <a:r>
              <a:rPr lang="en-US" sz="1400" dirty="0" smtClean="0"/>
              <a:t>in most of </a:t>
            </a:r>
            <a:r>
              <a:rPr lang="en-US" sz="1400" dirty="0"/>
              <a:t>the business </a:t>
            </a:r>
            <a:endParaRPr lang="en-US" sz="1400" dirty="0" smtClean="0"/>
          </a:p>
          <a:p>
            <a:pPr marL="282575" lvl="1" indent="0">
              <a:lnSpc>
                <a:spcPct val="150000"/>
              </a:lnSpc>
              <a:buClr>
                <a:schemeClr val="tx2"/>
              </a:buClr>
              <a:buNone/>
            </a:pPr>
            <a:r>
              <a:rPr lang="en-US" sz="1400" dirty="0" smtClean="0"/>
              <a:t>    that they operate in, leading to highest margins in the business</a:t>
            </a:r>
          </a:p>
          <a:p>
            <a:pPr lvl="1">
              <a:lnSpc>
                <a:spcPct val="160000"/>
              </a:lnSpc>
              <a:buClr>
                <a:schemeClr val="tx2"/>
              </a:buClr>
            </a:pPr>
            <a:r>
              <a:rPr lang="en-US" sz="1400" dirty="0" smtClean="0"/>
              <a:t>Management </a:t>
            </a:r>
            <a:r>
              <a:rPr lang="en-US" sz="1400" dirty="0"/>
              <a:t>has clear understanding of </a:t>
            </a:r>
            <a:r>
              <a:rPr lang="en-US" sz="1400" dirty="0" smtClean="0"/>
              <a:t>the cyclical </a:t>
            </a:r>
            <a:r>
              <a:rPr lang="en-US" sz="1400" dirty="0"/>
              <a:t>business and the historically inexorable path that enables extraction at a lower price. CEO Andrew Mackenzie said</a:t>
            </a:r>
            <a:r>
              <a:rPr lang="en-US" sz="1400" dirty="0" smtClean="0"/>
              <a:t>, “</a:t>
            </a:r>
            <a:r>
              <a:rPr lang="en-US" sz="1400" dirty="0"/>
              <a:t>Cycles are part of our industry. “We have to get better in the way we operate” rather than rely on markets </a:t>
            </a:r>
            <a:r>
              <a:rPr lang="en-US" sz="1400" dirty="0" smtClean="0"/>
              <a:t>improving</a:t>
            </a:r>
          </a:p>
          <a:p>
            <a:pPr lvl="1">
              <a:lnSpc>
                <a:spcPct val="160000"/>
              </a:lnSpc>
              <a:buClr>
                <a:schemeClr val="tx2"/>
              </a:buClr>
            </a:pPr>
            <a:r>
              <a:rPr lang="en-US" sz="1400" dirty="0"/>
              <a:t>BHP has a commitment to growing its dividend which is currently 6% and is </a:t>
            </a:r>
            <a:r>
              <a:rPr lang="en-US" sz="1400" dirty="0" smtClean="0"/>
              <a:t>able </a:t>
            </a:r>
            <a:r>
              <a:rPr lang="en-US" sz="1400" dirty="0"/>
              <a:t>to </a:t>
            </a:r>
            <a:r>
              <a:rPr lang="en-US" sz="1400" dirty="0" smtClean="0"/>
              <a:t>well cover </a:t>
            </a:r>
            <a:r>
              <a:rPr lang="en-US" sz="1400" dirty="0"/>
              <a:t>this distribution </a:t>
            </a:r>
            <a:r>
              <a:rPr lang="en-US" sz="1400" dirty="0" smtClean="0"/>
              <a:t>with its cash earnings even </a:t>
            </a:r>
            <a:r>
              <a:rPr lang="en-US" sz="1400" dirty="0"/>
              <a:t>in a </a:t>
            </a:r>
            <a:r>
              <a:rPr lang="en-US" sz="1400" dirty="0" smtClean="0"/>
              <a:t>low commodity price environment</a:t>
            </a:r>
          </a:p>
          <a:p>
            <a:pPr lvl="1">
              <a:lnSpc>
                <a:spcPct val="160000"/>
              </a:lnSpc>
              <a:buClr>
                <a:schemeClr val="tx2"/>
              </a:buClr>
            </a:pPr>
            <a:r>
              <a:rPr lang="en-US" sz="1400" dirty="0" smtClean="0"/>
              <a:t>Very strong balance sheet with little debt, strong financial metrics and plenty of financial flexibility</a:t>
            </a:r>
          </a:p>
          <a:p>
            <a:pPr lvl="1">
              <a:lnSpc>
                <a:spcPct val="160000"/>
              </a:lnSpc>
              <a:buClr>
                <a:schemeClr val="tx2"/>
              </a:buClr>
            </a:pPr>
            <a:endParaRPr lang="en-US" sz="1400" dirty="0"/>
          </a:p>
          <a:p>
            <a:pPr lvl="1">
              <a:lnSpc>
                <a:spcPct val="160000"/>
              </a:lnSpc>
              <a:buClr>
                <a:schemeClr val="tx2"/>
              </a:buClr>
            </a:pPr>
            <a:endParaRPr lang="en-US" dirty="0"/>
          </a:p>
          <a:p>
            <a:pPr marL="860425" lvl="2" indent="-282575">
              <a:lnSpc>
                <a:spcPct val="150000"/>
              </a:lnSpc>
              <a:buClr>
                <a:schemeClr val="tx2"/>
              </a:buClr>
            </a:pPr>
            <a:endParaRPr lang="en-US" dirty="0"/>
          </a:p>
          <a:p>
            <a:pPr marL="860425" lvl="2" indent="-282575">
              <a:lnSpc>
                <a:spcPct val="150000"/>
              </a:lnSpc>
              <a:buClr>
                <a:schemeClr val="tx2"/>
              </a:buClr>
            </a:pPr>
            <a:endParaRPr lang="en-US" dirty="0"/>
          </a:p>
          <a:p>
            <a:pPr marL="860425" lvl="2" indent="-282575">
              <a:lnSpc>
                <a:spcPct val="150000"/>
              </a:lnSpc>
              <a:buClr>
                <a:schemeClr val="tx2"/>
              </a:buClr>
            </a:pPr>
            <a:endParaRPr lang="en-US" dirty="0"/>
          </a:p>
        </p:txBody>
      </p:sp>
      <p:sp>
        <p:nvSpPr>
          <p:cNvPr id="4" name="Slide Number Placeholder 3"/>
          <p:cNvSpPr>
            <a:spLocks noGrp="1"/>
          </p:cNvSpPr>
          <p:nvPr>
            <p:ph type="sldNum" sz="quarter" idx="12"/>
          </p:nvPr>
        </p:nvSpPr>
        <p:spPr/>
        <p:txBody>
          <a:bodyPr/>
          <a:lstStyle/>
          <a:p>
            <a:fld id="{F8A2BD44-1A23-6949-A9E7-7416E2D4B7E0}" type="slidenum">
              <a:rPr lang="en-US" smtClean="0"/>
              <a:pPr/>
              <a:t>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4148" y="1921982"/>
            <a:ext cx="3349668" cy="201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370857" y="3704662"/>
            <a:ext cx="1392959" cy="230832"/>
          </a:xfrm>
          <a:prstGeom prst="rect">
            <a:avLst/>
          </a:prstGeom>
          <a:noFill/>
        </p:spPr>
        <p:txBody>
          <a:bodyPr wrap="square" rtlCol="0">
            <a:spAutoFit/>
          </a:bodyPr>
          <a:lstStyle/>
          <a:p>
            <a:r>
              <a:rPr lang="en-US" sz="900" dirty="0" smtClean="0">
                <a:solidFill>
                  <a:schemeClr val="bg1">
                    <a:lumMod val="50000"/>
                  </a:schemeClr>
                </a:solidFill>
              </a:rPr>
              <a:t>Source: </a:t>
            </a:r>
            <a:r>
              <a:rPr lang="en-US" sz="900" dirty="0" smtClean="0">
                <a:solidFill>
                  <a:schemeClr val="bg1">
                    <a:lumMod val="50000"/>
                  </a:schemeClr>
                </a:solidFill>
              </a:rPr>
              <a:t>bhpbilliton.com</a:t>
            </a:r>
            <a:endParaRPr lang="en-US" sz="900" dirty="0">
              <a:solidFill>
                <a:schemeClr val="bg1">
                  <a:lumMod val="50000"/>
                </a:schemeClr>
              </a:solidFill>
            </a:endParaRPr>
          </a:p>
        </p:txBody>
      </p:sp>
    </p:spTree>
    <p:extLst>
      <p:ext uri="{BB962C8B-B14F-4D97-AF65-F5344CB8AC3E}">
        <p14:creationId xmlns:p14="http://schemas.microsoft.com/office/powerpoint/2010/main" val="1336337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026" y="1228132"/>
            <a:ext cx="7845039" cy="511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BHP Relative Value</a:t>
            </a:r>
            <a:endParaRPr lang="en-US" dirty="0"/>
          </a:p>
        </p:txBody>
      </p:sp>
      <p:sp>
        <p:nvSpPr>
          <p:cNvPr id="4" name="Slide Number Placeholder 3"/>
          <p:cNvSpPr>
            <a:spLocks noGrp="1"/>
          </p:cNvSpPr>
          <p:nvPr>
            <p:ph type="sldNum" sz="quarter" idx="12"/>
          </p:nvPr>
        </p:nvSpPr>
        <p:spPr/>
        <p:txBody>
          <a:bodyPr/>
          <a:lstStyle/>
          <a:p>
            <a:fld id="{F8A2BD44-1A23-6949-A9E7-7416E2D4B7E0}" type="slidenum">
              <a:rPr lang="en-US" smtClean="0"/>
              <a:pPr/>
              <a:t>3</a:t>
            </a:fld>
            <a:endParaRPr lang="en-US" dirty="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9395" y="1894704"/>
            <a:ext cx="1609725"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86121" y="6288855"/>
            <a:ext cx="1239140" cy="230832"/>
          </a:xfrm>
          <a:prstGeom prst="rect">
            <a:avLst/>
          </a:prstGeom>
          <a:noFill/>
        </p:spPr>
        <p:txBody>
          <a:bodyPr wrap="square" rtlCol="0">
            <a:spAutoFit/>
          </a:bodyPr>
          <a:lstStyle/>
          <a:p>
            <a:r>
              <a:rPr lang="en-US" sz="900" dirty="0" smtClean="0">
                <a:solidFill>
                  <a:schemeClr val="bg1">
                    <a:lumMod val="50000"/>
                  </a:schemeClr>
                </a:solidFill>
              </a:rPr>
              <a:t>Source: Bloomberg</a:t>
            </a:r>
            <a:endParaRPr lang="en-US" sz="900" dirty="0">
              <a:solidFill>
                <a:schemeClr val="bg1">
                  <a:lumMod val="50000"/>
                </a:schemeClr>
              </a:solidFill>
            </a:endParaRPr>
          </a:p>
        </p:txBody>
      </p:sp>
      <p:sp>
        <p:nvSpPr>
          <p:cNvPr id="8" name="TextBox 7"/>
          <p:cNvSpPr txBox="1"/>
          <p:nvPr/>
        </p:nvSpPr>
        <p:spPr>
          <a:xfrm>
            <a:off x="1685084" y="3366134"/>
            <a:ext cx="1239140" cy="230832"/>
          </a:xfrm>
          <a:prstGeom prst="rect">
            <a:avLst/>
          </a:prstGeom>
          <a:noFill/>
        </p:spPr>
        <p:txBody>
          <a:bodyPr wrap="square" rtlCol="0">
            <a:spAutoFit/>
          </a:bodyPr>
          <a:lstStyle/>
          <a:p>
            <a:r>
              <a:rPr lang="en-US" sz="900" dirty="0" smtClean="0">
                <a:solidFill>
                  <a:schemeClr val="bg1">
                    <a:lumMod val="50000"/>
                  </a:schemeClr>
                </a:solidFill>
              </a:rPr>
              <a:t>Source: Bloomberg</a:t>
            </a:r>
            <a:endParaRPr lang="en-US" sz="900" dirty="0">
              <a:solidFill>
                <a:schemeClr val="bg1">
                  <a:lumMod val="50000"/>
                </a:schemeClr>
              </a:solidFill>
            </a:endParaRPr>
          </a:p>
        </p:txBody>
      </p:sp>
    </p:spTree>
    <p:extLst>
      <p:ext uri="{BB962C8B-B14F-4D97-AF65-F5344CB8AC3E}">
        <p14:creationId xmlns:p14="http://schemas.microsoft.com/office/powerpoint/2010/main" val="434081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4" name="TextBox 3"/>
          <p:cNvSpPr txBox="1"/>
          <p:nvPr/>
        </p:nvSpPr>
        <p:spPr>
          <a:xfrm>
            <a:off x="762000" y="1295400"/>
            <a:ext cx="7696200" cy="3816429"/>
          </a:xfrm>
          <a:prstGeom prst="rect">
            <a:avLst/>
          </a:prstGeom>
          <a:noFill/>
        </p:spPr>
        <p:txBody>
          <a:bodyPr wrap="square" rtlCol="0">
            <a:spAutoFit/>
          </a:bodyPr>
          <a:lstStyle/>
          <a:p>
            <a:r>
              <a:rPr lang="en-US" sz="1100" i="1" dirty="0" smtClean="0">
                <a:latin typeface="Calibri"/>
                <a:cs typeface="Calibri"/>
              </a:rPr>
              <a:t>This </a:t>
            </a:r>
            <a:r>
              <a:rPr lang="en-US" sz="1100" i="1" dirty="0">
                <a:latin typeface="Calibri"/>
                <a:cs typeface="Calibri"/>
              </a:rPr>
              <a:t>document is confidential and may not be reproduced or redistributed without the prior written consent of New Vernon </a:t>
            </a:r>
            <a:r>
              <a:rPr lang="en-US" sz="1100" i="1" dirty="0" smtClean="0">
                <a:latin typeface="Calibri"/>
                <a:cs typeface="Calibri"/>
              </a:rPr>
              <a:t>Wealth Management </a:t>
            </a:r>
            <a:r>
              <a:rPr lang="en-US" sz="1100" i="1" dirty="0">
                <a:latin typeface="Calibri"/>
                <a:cs typeface="Calibri"/>
              </a:rPr>
              <a:t>LLC (</a:t>
            </a:r>
            <a:r>
              <a:rPr lang="en-US" sz="1100" i="1" dirty="0" smtClean="0">
                <a:latin typeface="Calibri"/>
                <a:cs typeface="Calibri"/>
              </a:rPr>
              <a:t>NV-WM</a:t>
            </a:r>
            <a:r>
              <a:rPr lang="en-US" sz="1100" i="1" dirty="0">
                <a:latin typeface="Calibri"/>
                <a:cs typeface="Calibri"/>
              </a:rPr>
              <a:t>).</a:t>
            </a:r>
          </a:p>
          <a:p>
            <a:r>
              <a:rPr lang="en-US" sz="1100" i="1" dirty="0">
                <a:latin typeface="Calibri"/>
                <a:cs typeface="Calibri"/>
              </a:rPr>
              <a:t> </a:t>
            </a:r>
          </a:p>
          <a:p>
            <a:r>
              <a:rPr lang="en-US" sz="1100" i="1" dirty="0">
                <a:latin typeface="Calibri"/>
                <a:cs typeface="Calibri"/>
              </a:rPr>
              <a:t>Neither the information nor any opinion expressed in this document constitutes an offer by </a:t>
            </a:r>
            <a:r>
              <a:rPr lang="en-US" sz="1100" i="1" dirty="0" smtClean="0">
                <a:latin typeface="Calibri"/>
                <a:cs typeface="Calibri"/>
              </a:rPr>
              <a:t>NV-WM </a:t>
            </a:r>
            <a:r>
              <a:rPr lang="en-US" sz="1100" i="1" dirty="0">
                <a:latin typeface="Calibri"/>
                <a:cs typeface="Calibri"/>
              </a:rPr>
              <a:t>to buy or sell any securities or financial instruments, or to provide any </a:t>
            </a:r>
            <a:r>
              <a:rPr lang="en-US" sz="1100" i="1" dirty="0" smtClean="0">
                <a:latin typeface="Calibri"/>
                <a:cs typeface="Calibri"/>
              </a:rPr>
              <a:t>personalized investment </a:t>
            </a:r>
            <a:r>
              <a:rPr lang="en-US" sz="1100" i="1" dirty="0">
                <a:latin typeface="Calibri"/>
                <a:cs typeface="Calibri"/>
              </a:rPr>
              <a:t>advice or service. The services, securities and financial instruments described in this document may not be suitable for you, and not all strategies are appropriate at all times. </a:t>
            </a:r>
            <a:r>
              <a:rPr lang="en-US" sz="1100" i="1" dirty="0" smtClean="0">
                <a:latin typeface="Calibri"/>
                <a:cs typeface="Calibri"/>
              </a:rPr>
              <a:t> Opinions </a:t>
            </a:r>
            <a:r>
              <a:rPr lang="en-US" sz="1100" i="1" dirty="0">
                <a:latin typeface="Calibri"/>
                <a:cs typeface="Calibri"/>
              </a:rPr>
              <a:t>expressed are only our current opinions or our </a:t>
            </a:r>
            <a:r>
              <a:rPr lang="en-US" sz="1100" i="1" dirty="0" smtClean="0">
                <a:latin typeface="Calibri"/>
                <a:cs typeface="Calibri"/>
              </a:rPr>
              <a:t>opinions on </a:t>
            </a:r>
            <a:r>
              <a:rPr lang="en-US" sz="1100" i="1" dirty="0">
                <a:latin typeface="Calibri"/>
                <a:cs typeface="Calibri"/>
              </a:rPr>
              <a:t>the </a:t>
            </a:r>
            <a:r>
              <a:rPr lang="en-US" sz="1100" i="1" dirty="0" smtClean="0">
                <a:latin typeface="Calibri"/>
                <a:cs typeface="Calibri"/>
              </a:rPr>
              <a:t>posted </a:t>
            </a:r>
            <a:r>
              <a:rPr lang="en-US" sz="1100" i="1" dirty="0">
                <a:latin typeface="Calibri"/>
                <a:cs typeface="Calibri"/>
              </a:rPr>
              <a:t>date. The opinions expressed in this document do not involve the rendering of personalized investment advice, </a:t>
            </a:r>
            <a:r>
              <a:rPr lang="en-US" sz="1100" i="1" dirty="0" smtClean="0">
                <a:latin typeface="Calibri"/>
                <a:cs typeface="Calibri"/>
              </a:rPr>
              <a:t>and are </a:t>
            </a:r>
            <a:r>
              <a:rPr lang="en-US" sz="1100" i="1" dirty="0">
                <a:latin typeface="Calibri"/>
                <a:cs typeface="Calibri"/>
              </a:rPr>
              <a:t>limited to the dissemination of </a:t>
            </a:r>
            <a:r>
              <a:rPr lang="en-US" sz="1100" i="1" dirty="0" smtClean="0">
                <a:latin typeface="Calibri"/>
                <a:cs typeface="Calibri"/>
              </a:rPr>
              <a:t>information </a:t>
            </a:r>
            <a:r>
              <a:rPr lang="en-US" sz="1100" i="1" dirty="0">
                <a:latin typeface="Calibri"/>
                <a:cs typeface="Calibri"/>
              </a:rPr>
              <a:t>on </a:t>
            </a:r>
            <a:r>
              <a:rPr lang="en-US" sz="1100" i="1" dirty="0" smtClean="0">
                <a:latin typeface="Calibri"/>
                <a:cs typeface="Calibri"/>
              </a:rPr>
              <a:t>sectors, industries, markets, companies, products and services. </a:t>
            </a:r>
            <a:r>
              <a:rPr lang="en-US" sz="1100" i="1" dirty="0">
                <a:latin typeface="Calibri"/>
                <a:cs typeface="Calibri"/>
              </a:rPr>
              <a:t>Any security noted in the presentation is not, and should not be construed as a </a:t>
            </a:r>
            <a:r>
              <a:rPr lang="en-US" sz="1100" i="1" dirty="0" smtClean="0">
                <a:latin typeface="Calibri"/>
                <a:cs typeface="Calibri"/>
              </a:rPr>
              <a:t>recommendation or </a:t>
            </a:r>
            <a:r>
              <a:rPr lang="en-US" sz="1100" i="1" dirty="0">
                <a:latin typeface="Calibri"/>
                <a:cs typeface="Calibri"/>
              </a:rPr>
              <a:t>rating </a:t>
            </a:r>
            <a:r>
              <a:rPr lang="en-US" sz="1100" i="1" dirty="0" smtClean="0">
                <a:latin typeface="Calibri"/>
                <a:cs typeface="Calibri"/>
              </a:rPr>
              <a:t>for the reader to </a:t>
            </a:r>
            <a:r>
              <a:rPr lang="en-US" sz="1100" i="1" dirty="0">
                <a:latin typeface="Calibri"/>
                <a:cs typeface="Calibri"/>
              </a:rPr>
              <a:t>buy, sell, or hold the security. </a:t>
            </a:r>
            <a:r>
              <a:rPr lang="en-US" sz="1100" i="1" dirty="0" smtClean="0">
                <a:latin typeface="Calibri"/>
                <a:cs typeface="Calibri"/>
              </a:rPr>
              <a:t> </a:t>
            </a:r>
            <a:endParaRPr lang="en-US" sz="1100" i="1" dirty="0">
              <a:latin typeface="Calibri"/>
              <a:cs typeface="Calibri"/>
            </a:endParaRPr>
          </a:p>
          <a:p>
            <a:r>
              <a:rPr lang="en-US" sz="1100" i="1" dirty="0">
                <a:latin typeface="Calibri"/>
                <a:cs typeface="Calibri"/>
              </a:rPr>
              <a:t> </a:t>
            </a:r>
          </a:p>
          <a:p>
            <a:r>
              <a:rPr lang="en-US" sz="1100" i="1" dirty="0">
                <a:latin typeface="Calibri"/>
                <a:cs typeface="Calibri"/>
              </a:rPr>
              <a:t>Past performance is not a guarantee or a reliable indicator of future results. All investments contain risk and may lose value. Therefore, no current or prospective client should assume that future performance of any specific investment, investment strategy or product made reference to directly or indirectly, will be profitable or equal past performance. Different types of investments involve varying degrees of risk, and there can be no assurances that any specific investment will either be suitable or profitable for a </a:t>
            </a:r>
            <a:r>
              <a:rPr lang="en-US" sz="1100" i="1" dirty="0" smtClean="0">
                <a:latin typeface="Calibri"/>
                <a:cs typeface="Calibri"/>
              </a:rPr>
              <a:t>particular client’s </a:t>
            </a:r>
            <a:r>
              <a:rPr lang="en-US" sz="1100" i="1" dirty="0">
                <a:latin typeface="Calibri"/>
                <a:cs typeface="Calibri"/>
              </a:rPr>
              <a:t>investment portfolio. Investors should consult their investment professional prior to making </a:t>
            </a:r>
            <a:r>
              <a:rPr lang="en-US" sz="1100" i="1" dirty="0" smtClean="0">
                <a:latin typeface="Calibri"/>
                <a:cs typeface="Calibri"/>
              </a:rPr>
              <a:t>any </a:t>
            </a:r>
            <a:r>
              <a:rPr lang="en-US" sz="1100" i="1" dirty="0">
                <a:latin typeface="Calibri"/>
                <a:cs typeface="Calibri"/>
              </a:rPr>
              <a:t>investment </a:t>
            </a:r>
            <a:r>
              <a:rPr lang="en-US" sz="1100" i="1" dirty="0" smtClean="0">
                <a:latin typeface="Calibri"/>
                <a:cs typeface="Calibri"/>
              </a:rPr>
              <a:t>decision based on the information provided herein.</a:t>
            </a:r>
            <a:endParaRPr lang="en-US" sz="1100" i="1" dirty="0">
              <a:latin typeface="Calibri"/>
              <a:cs typeface="Calibri"/>
            </a:endParaRPr>
          </a:p>
          <a:p>
            <a:r>
              <a:rPr lang="en-US" sz="1100" i="1" dirty="0">
                <a:latin typeface="Calibri"/>
                <a:cs typeface="Calibri"/>
              </a:rPr>
              <a:t> </a:t>
            </a:r>
          </a:p>
          <a:p>
            <a:r>
              <a:rPr lang="en-US" sz="1100" i="1" dirty="0">
                <a:latin typeface="Calibri"/>
                <a:cs typeface="Calibri"/>
              </a:rPr>
              <a:t>This material contains the opinions of </a:t>
            </a:r>
            <a:r>
              <a:rPr lang="en-US" sz="1100" i="1" dirty="0" smtClean="0">
                <a:latin typeface="Calibri"/>
                <a:cs typeface="Calibri"/>
              </a:rPr>
              <a:t>NV-WM </a:t>
            </a:r>
            <a:r>
              <a:rPr lang="en-US" sz="1100" i="1" dirty="0">
                <a:latin typeface="Calibri"/>
                <a:cs typeface="Calibri"/>
              </a:rPr>
              <a:t>and such opinions are subject to change without notice. This material has been distributed for informational purposes only and should not be considered as </a:t>
            </a:r>
            <a:r>
              <a:rPr lang="en-US" sz="1100" i="1" dirty="0" smtClean="0">
                <a:latin typeface="Calibri"/>
                <a:cs typeface="Calibri"/>
              </a:rPr>
              <a:t>personalized investment </a:t>
            </a:r>
            <a:r>
              <a:rPr lang="en-US" sz="1100" i="1" dirty="0">
                <a:latin typeface="Calibri"/>
                <a:cs typeface="Calibri"/>
              </a:rPr>
              <a:t>advice or a recommendation of any particular security, strategy or investment product. Information contained herein has been obtained from sources believed to be reliable, but </a:t>
            </a:r>
            <a:r>
              <a:rPr lang="en-US" sz="1100" i="1" dirty="0" smtClean="0">
                <a:latin typeface="Calibri"/>
                <a:cs typeface="Calibri"/>
              </a:rPr>
              <a:t>cannot be guaranteed. </a:t>
            </a:r>
            <a:endParaRPr lang="en-US" sz="1100" i="1" dirty="0">
              <a:latin typeface="Calibri"/>
              <a:cs typeface="Calibri"/>
            </a:endParaRPr>
          </a:p>
        </p:txBody>
      </p:sp>
      <p:sp>
        <p:nvSpPr>
          <p:cNvPr id="5" name="Slide Number Placeholder 3"/>
          <p:cNvSpPr>
            <a:spLocks noGrp="1"/>
          </p:cNvSpPr>
          <p:nvPr>
            <p:ph type="sldNum" sz="quarter" idx="12"/>
          </p:nvPr>
        </p:nvSpPr>
        <p:spPr>
          <a:xfrm>
            <a:off x="8290560" y="6492876"/>
            <a:ext cx="533400" cy="224483"/>
          </a:xfrm>
        </p:spPr>
        <p:txBody>
          <a:bodyPr/>
          <a:lstStyle/>
          <a:p>
            <a:fld id="{F8A2BD44-1A23-6949-A9E7-7416E2D4B7E0}" type="slidenum">
              <a:rPr lang="en-US" smtClean="0"/>
              <a:pPr/>
              <a:t>4</a:t>
            </a:fld>
            <a:endParaRPr lang="en-US" dirty="0"/>
          </a:p>
        </p:txBody>
      </p:sp>
    </p:spTree>
    <p:extLst>
      <p:ext uri="{BB962C8B-B14F-4D97-AF65-F5344CB8AC3E}">
        <p14:creationId xmlns:p14="http://schemas.microsoft.com/office/powerpoint/2010/main" val="574843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39896</TotalTime>
  <Words>225</Words>
  <Application>Microsoft Office PowerPoint</Application>
  <PresentationFormat>On-screen Show (4:3)</PresentationFormat>
  <Paragraphs>31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Codex</vt:lpstr>
      <vt:lpstr>PowerPoint Presentation</vt:lpstr>
      <vt:lpstr>BHP Billiton Ltd</vt:lpstr>
      <vt:lpstr>BHP Relative Value</vt:lpstr>
      <vt:lpstr>Disclaimer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Mansoor Zakaria</dc:creator>
  <cp:lastModifiedBy>Rachit Tibrewala</cp:lastModifiedBy>
  <cp:revision>513</cp:revision>
  <cp:lastPrinted>2015-09-10T21:40:16Z</cp:lastPrinted>
  <dcterms:created xsi:type="dcterms:W3CDTF">2013-01-13T17:29:47Z</dcterms:created>
  <dcterms:modified xsi:type="dcterms:W3CDTF">2015-09-29T18:30:08Z</dcterms:modified>
</cp:coreProperties>
</file>